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4" r:id="rId2"/>
    <p:sldId id="281" r:id="rId3"/>
    <p:sldId id="282" r:id="rId4"/>
    <p:sldId id="283" r:id="rId5"/>
    <p:sldId id="285" r:id="rId6"/>
    <p:sldId id="287" r:id="rId7"/>
    <p:sldId id="262" r:id="rId8"/>
    <p:sldId id="292" r:id="rId9"/>
    <p:sldId id="291" r:id="rId10"/>
    <p:sldId id="290" r:id="rId11"/>
    <p:sldId id="293" r:id="rId12"/>
    <p:sldId id="28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AD2A77-BE91-0A1A-4C5D-9E70BDDAD434}" name="Marina Ohashi" initials="MO" userId="12c0e0621305ef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139" autoAdjust="0"/>
  </p:normalViewPr>
  <p:slideViewPr>
    <p:cSldViewPr snapToGrid="0">
      <p:cViewPr varScale="1">
        <p:scale>
          <a:sx n="50" d="100"/>
          <a:sy n="50" d="100"/>
        </p:scale>
        <p:origin x="141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72EC1-6898-462C-86B5-01EE6DD6AEC7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B50F-73E0-45CE-AF5D-9D2DAC13A7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99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01.safelinks.protection.outlook.com/?url=https%3A%2F%2Fwww.kaggle.com%2Fdatasets%2Fsamirnunesdasilva%2Fsao-paulo-pollution-data&amp;data=05%7C01%7C%7C8745d2d1f14c4ab6787008db22f3c52b%7C84df9e7fe9f640afb435aaaaaaaaaaaa%7C1%7C0%7C638142202605758390%7CUnknown%7CTWFpbGZsb3d8eyJWIjoiMC4wLjAwMDAiLCJQIjoiV2luMzIiLCJBTiI6Ik1haWwiLCJXVCI6Mn0%3D%7C3000%7C%7C%7C&amp;sdata=twlb4MXFmjhcUAs5%2Ft8TtM2WDPAX6A8DX%2FqVO7UEvLA%3D&amp;reserved=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 Leonardo.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674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Como era de se esperar, os períodos de menor concentração de CO ocorrem na primavera e no verão, o que pode estar relacionado com a maior frequência de chuvas.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572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avaliação do horário de maior concentração de CO, as medições foram agrupadas e pudemos observar que os horários de maior concentração de CO ocorrem no período da manhã (entre 08h e 09h) e no final da tarde (entre 19h e 23h).</a:t>
            </a:r>
            <a:br>
              <a:rPr lang="pt-BR" dirty="0"/>
            </a:br>
            <a:r>
              <a:rPr lang="pt-BR" dirty="0"/>
              <a:t>O que pode estar relacionado aos horários de pico em que há um maior volume de carros em circulação.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61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poluição ambiental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vem causando diversos impactos na saúde da população, e </a:t>
            </a:r>
            <a:r>
              <a:rPr lang="pt-BR" sz="1600" b="1" dirty="0">
                <a:latin typeface="Arial" panose="020B0604020202020204" pitchFamily="34" charset="0"/>
                <a:cs typeface="Times New Roman" panose="02020603050405020304" pitchFamily="18" charset="0"/>
              </a:rPr>
              <a:t>dados preocupantes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eles nos levam a refletir sobre como esses impactos influenciam nossas vidas. O Brasil, que passou por um processo de </a:t>
            </a:r>
            <a:r>
              <a:rPr lang="pt-BR" sz="1600" b="1" dirty="0">
                <a:latin typeface="Arial" panose="020B0604020202020204" pitchFamily="34" charset="0"/>
                <a:cs typeface="Times New Roman" panose="02020603050405020304" pitchFamily="18" charset="0"/>
              </a:rPr>
              <a:t>urbanização desordenada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tende a sofrer ainda mais com essas consequências, e em uma cidade como São Paulo essa premissa não seria diferente. Os </a:t>
            </a:r>
            <a:r>
              <a:rPr lang="pt-BR" sz="1600" b="1" dirty="0">
                <a:latin typeface="Arial" panose="020B0604020202020204" pitchFamily="34" charset="0"/>
                <a:cs typeface="Times New Roman" panose="02020603050405020304" pitchFamily="18" charset="0"/>
              </a:rPr>
              <a:t>problemas de saúde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apenas uma pequena parcela dessas consequências.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3B50F-73E0-45CE-AF5D-9D2DAC13A73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42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Tivemos como premissa, avaliar a poluição atmosférica no estado de São Paulo, no período de 2015 a 2021, e relacioná-la aos efeitos nocivos na saúde da população, com base no índice brasileiro da qualidade do ar definido pelo IEMA (Instituto de Energia e Meio Ambiente).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3B50F-73E0-45CE-AF5D-9D2DAC13A73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19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 trabalho tem como objetivo identificar o poluente mais crítico, os períodos do ano de maior e menor concentração de monóxido de carbono, assim como o horário de maior concentração desse poluente. E consideramos para essa avaliação a Tabela do IEMA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3B50F-73E0-45CE-AF5D-9D2DAC13A73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70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 de Dados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 tooltip="Protegido pelo Outlook: https://www.kaggle.com/datasets/samirnunesdasilva/sao-paulo-pollution-data. Clique ou toque para seguir o link."/>
              </a:rPr>
              <a:t>https://www.kaggle.com/datasets/samirnunesdasilva/sao-paulo-pollution-data</a:t>
            </a:r>
            <a:endParaRPr lang="pt-BR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Período: 2015 a 2021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milhões de linhas 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87 estações de medição do estado de São Paulo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 poluentes: MP10 – partículas inaláveis grossas, O3 - ozônio, NO2 – dióxido de nitrogênio, MP2.5 – material particulado fino, CO – monóxido de carbono, SO2 – dióxido de enxofre, NO - nitrogênio, FMC – fumaça e PTS – partícula totais em suspensão.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3B50F-73E0-45CE-AF5D-9D2DAC13A73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6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cs typeface="Times New Roman" panose="02020603050405020304" pitchFamily="18" charset="0"/>
              </a:rPr>
              <a:t>Identificou-se as </a:t>
            </a:r>
            <a:r>
              <a:rPr lang="pt-BR" sz="1800" b="1" dirty="0">
                <a:latin typeface="Arial" panose="020B0604020202020204" pitchFamily="34" charset="0"/>
                <a:cs typeface="Times New Roman" panose="02020603050405020304" pitchFamily="18" charset="0"/>
              </a:rPr>
              <a:t>colunas</a:t>
            </a:r>
            <a:r>
              <a:rPr lang="pt-BR" dirty="0"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identificação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cada registro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em que foi feita a medição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hora em que foi feita a medição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Estação: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local em que foi feita a medição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código associado à estação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Poluente: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poluente cuja concentração foi medida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valor da concentração do poluente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Unidade: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unidade de concentração utilizada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Tipo: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como foi realizada a medição (automática ou manual)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42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Após a realização da avalição primária dos dados, identificamos que foram medidos 3 índices de poluentes que não constaram da lista dos poluentes mapeados pelo IEMA: 1 - PARTÍCULAS TOTAIS EM SUSPENSÃO (PTS), 2 – Fumaça (FMC) e 3 – Nitrogênio (NO). Para fazermos a correlação corretamente entre a base de dados e a tabela do IEMA, nós excluímos esses 3 poluentes da amostra e geramos novo dataframe considerando apenas os poluentes a serem analisados.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63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a análise do poluente mais crítico, </a:t>
            </a:r>
            <a:r>
              <a:rPr lang="pt-BR" sz="12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f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 definida a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regra de classificação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considerando a Tabela do IEMA. Atribuímos um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de nocividade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0 a 5 (sendo 0 o menos nocivo e 5 o mais nocivo). I</a:t>
            </a:r>
            <a:r>
              <a:rPr lang="pt-BR" dirty="0"/>
              <a:t>dentificamos que o Monóxido de Carbono (CO) é o poluente mais nocivo dentre os poluentes mensurados. De acordo com a tabela do IEMA, um elevado grau de concentração desse poluente pode causar em toda população sintomas como tosse seca, cansaço, ardor nos olhos, nariz e garganta e ainda falta de ar e respiração ofegante. Esses efeitos ainda são mais graves à saúde de grupos sensíveis como crianças, idosos e pessoas com doenças respiratórias e cardíacas.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025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 criada uma nova coluna agrupando as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medições </a:t>
            </a:r>
            <a:r>
              <a:rPr lang="pt-BR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mês/ano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identificados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 10 períodos de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maior concentração</a:t>
            </a: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pt-B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  <a:p>
            <a:r>
              <a:rPr lang="pt-BR" dirty="0"/>
              <a:t>É possível notar que os 10 piores períodos ocorrem no inverno, sendo 8 nos meses de junho e julho.  Época em que a umidade relativa do ar é menor.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5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DB432-97B7-6C19-5AF3-91A06960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593185-80C3-21A6-C371-0E9EE27D4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CC8FA4-67D7-94B8-356B-60AE1D210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CD1A1E-4133-18C3-EDFA-C054FF62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DCD976-E51F-7E5B-33AC-59B4ABED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2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F48D9-B9D9-7429-F954-A66C870D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F404CA-0762-4B34-10C9-5BD0C26DF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1F9687-F8DA-9DD4-E75E-985FF81C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57EB4-C478-448F-4CC2-77A36E02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A48DB-E666-C274-B989-4A96517B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65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91160A-2DF7-7558-D0C7-7D8AA8933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FA3860-1A8E-4576-72B7-31F9B424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158D6E-8E0D-3C27-307E-14CFADDE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EF930D-96F1-ED97-E3BC-B7FBD839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85B72-D67C-3755-2E8D-9E4A805C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9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CDA7C-D24C-35F2-69C9-E9A2FCF4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7DF436-47CC-0CC8-048C-FD95C0AE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AD51C-CA07-40CF-4AA4-D47304A87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EBDBB4-8D96-C53A-8759-46D672EF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B4355-5B84-8EBD-C9F6-A127BAE7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5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5C1BD-0F1B-0052-066C-4866FDB8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4C371B-78D1-B352-9E58-597914BB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97C68-2623-3F33-4DC3-AEB9C86B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B45C3D-BE62-9D57-13C5-8EBFBF60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A1518C-A37A-D1B4-F817-7638B1D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29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75090-12AD-FC7B-6E58-0AD4C3E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CD5A4F-5BA6-F271-BE27-E54C4C4F8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1D14A9-4F75-0E81-FC59-2F839443F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512A5A-6F30-F7DA-D66B-E225B259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150DFA-994D-F331-3802-299A87A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27D9E-F317-4562-C0F2-4CCB1386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30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55762-093F-E195-A189-17F6C839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A1569F-013B-8650-E271-D69EB62B2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0610A5-488E-79D4-6364-471B1B092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CE4CAF-7EF9-EB1A-28D8-25E911ED5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94CDD3-9161-7448-8910-6288AD9B6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90A1FE-80AF-EF32-F4E1-0A80CD15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5B811C3-EC31-D30D-FA45-E905521B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C9C04E-9AE3-05E0-CEC8-B743D6E0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86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0EB89-F537-443B-8335-3808C3FA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35FD21-0AF1-35A5-0095-E8E9DA98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6D7E58-E40B-5611-3964-4804B1CD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A5E3C0-2171-60A1-A499-E6101291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26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8E6A7B-0153-96D2-26BD-35CA4D9A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6E99DE-2E01-0231-8B69-13587589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5325F4-4AA1-ECD7-8580-CF3484A6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39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0A01-8026-0385-9C19-23C96B5E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27FE2C-ECE9-C1F1-BBEC-12F4A6DE7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D1539A-61C2-5877-4B26-E786722AD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A3662F-8466-6B63-33F0-9A68CF10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6F74BA-E3BF-202D-00CA-F907D334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FC954A-1124-E378-0282-18C57B3E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50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65B09-AB71-21FA-E85D-A6AA4FCB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A91C365-7FC3-FFCC-F55A-5D9E11F5A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FFAA76-E0C7-2760-3A6D-7166C8278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E0F34C-AF89-2111-F59B-517BAA8F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4EC84-9089-95B5-A3F2-6C846FCB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40C4E4-46BA-E587-55A4-62EAB3E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78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8EF8DE-98FB-A5AC-F9FA-7CE6FAB2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DE1A78-A65F-B808-24D7-89BF307A9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E0A0F-318E-F7A5-A53F-80A9D2CF3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DB269-0084-48C0-A8DC-EA4FEAD80C2F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30C62F-02D1-2FD7-DB8B-163145547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E21252-7A8E-5D08-2E4E-814F20BE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47774-996F-42CB-B17D-83D49337AC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0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hyperlink" Target="https://bra01.safelinks.protection.outlook.com/?url=https%3A%2F%2Fgithub.com%2FOhashiMarina%2FProjeto-Aplicado-I.git&amp;data=05%7C01%7C%7Ca159a47157094da4aa8808db22ff7cec%7C84df9e7fe9f640afb435aaaaaaaaaaaa%7C1%7C0%7C638142252929122044%7CUnknown%7CTWFpbGZsb3d8eyJWIjoiMC4wLjAwMDAiLCJQIjoiV2luMzIiLCJBTiI6Ik1haWwiLCJXVCI6Mn0%3D%7C3000%7C%7C%7C&amp;sdata=ddUPTaWCIXU%2BMwoq8OggR21JD%2BVL1BKK6QvFdLzdnuE%3D&amp;reserved=0" TargetMode="Externa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datasets/samirnunesdasilva/sao-paulo-pollution-data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bra01.safelinks.protection.outlook.com/?url=https%3A%2F%2Fwww.kaggle.com%2Fdatasets%2Fsamirnunesdasilva%2Fsao-paulo-pollution-data&amp;data=05%7C01%7C%7C8745d2d1f14c4ab6787008db22f3c52b%7C84df9e7fe9f640afb435aaaaaaaaaaaa%7C1%7C0%7C638142202605758390%7CUnknown%7CTWFpbGZsb3d8eyJWIjoiMC4wLjAwMDAiLCJQIjoiV2luMzIiLCJBTiI6Ik1haWwiLCJXVCI6Mn0%3D%7C3000%7C%7C%7C&amp;sdata=twlb4MXFmjhcUAs5%2Ft8TtM2WDPAX6A8DX%2FqVO7UEvLA%3D&amp;reserved=0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B820CBE7-BE15-B62D-B75C-292212EB98BC}"/>
              </a:ext>
            </a:extLst>
          </p:cNvPr>
          <p:cNvSpPr/>
          <p:nvPr/>
        </p:nvSpPr>
        <p:spPr>
          <a:xfrm>
            <a:off x="0" y="-26300"/>
            <a:ext cx="12192000" cy="18876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028" name="Picture 4" descr="Universidade Presbiteriana Mackenzie – Wikipédia, a enciclopédia livre">
            <a:extLst>
              <a:ext uri="{FF2B5EF4-FFF2-40B4-BE49-F238E27FC236}">
                <a16:creationId xmlns:a16="http://schemas.microsoft.com/office/drawing/2014/main" id="{2174AB30-314E-0FEB-C2EF-C6D07E85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30" y="235619"/>
            <a:ext cx="1036610" cy="10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3">
            <a:extLst>
              <a:ext uri="{FF2B5EF4-FFF2-40B4-BE49-F238E27FC236}">
                <a16:creationId xmlns:a16="http://schemas.microsoft.com/office/drawing/2014/main" id="{436E15A4-F3BB-0B7A-4E7F-189841073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5620"/>
            <a:ext cx="6096000" cy="1703260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Projeto Aplicado I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C0FEB4-455A-4C81-24F4-26A24189D92B}"/>
              </a:ext>
            </a:extLst>
          </p:cNvPr>
          <p:cNvSpPr txBox="1"/>
          <p:nvPr/>
        </p:nvSpPr>
        <p:spPr>
          <a:xfrm>
            <a:off x="381576" y="2474893"/>
            <a:ext cx="11762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Poluição atmosférica no estado de São Paulo e efeitos nocivos</a:t>
            </a:r>
          </a:p>
          <a:p>
            <a:pPr algn="just"/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 saúde da população, no período de 2015 a 2021</a:t>
            </a:r>
            <a:endParaRPr lang="pt-BR" dirty="0">
              <a:solidFill>
                <a:srgbClr val="666666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CF716C-4648-786A-7376-935E33D5F773}"/>
              </a:ext>
            </a:extLst>
          </p:cNvPr>
          <p:cNvSpPr txBox="1"/>
          <p:nvPr/>
        </p:nvSpPr>
        <p:spPr>
          <a:xfrm>
            <a:off x="6479920" y="4590306"/>
            <a:ext cx="5540829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Andrei Souza de Oliveira                   TIA: 22520600</a:t>
            </a:r>
          </a:p>
          <a:p>
            <a:pPr>
              <a:spcAft>
                <a:spcPts val="800"/>
              </a:spcAft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Gabriela Ohashi de Souza                  TIA: 22521097</a:t>
            </a:r>
          </a:p>
          <a:p>
            <a:pPr>
              <a:spcAft>
                <a:spcPts val="800"/>
              </a:spcAft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Marina Ohashi de Souza                     TIA: 22520971</a:t>
            </a:r>
          </a:p>
          <a:p>
            <a:pPr>
              <a:spcAft>
                <a:spcPts val="800"/>
              </a:spcAft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Matheus Ferreira França                    TIA: 22519211</a:t>
            </a:r>
          </a:p>
          <a:p>
            <a:pPr>
              <a:spcAft>
                <a:spcPts val="800"/>
              </a:spcAft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Miguel Maurício T. Pitali da Silva        TIA: 22507310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A79BB7-8164-AB88-DB79-9D261C518DEE}"/>
              </a:ext>
            </a:extLst>
          </p:cNvPr>
          <p:cNvSpPr txBox="1"/>
          <p:nvPr/>
        </p:nvSpPr>
        <p:spPr>
          <a:xfrm>
            <a:off x="381576" y="370345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tooltip="Protegido pelo Outlook: https://github.com/OhashiMarina/Projeto-Aplicado-I.git. Clique ou toque para seguir o link."/>
              </a:rPr>
              <a:t>https://github.com/OhashiMarina/Projeto-Aplicado-I.git</a:t>
            </a:r>
            <a:endParaRPr lang="pt-BR" dirty="0"/>
          </a:p>
        </p:txBody>
      </p:sp>
      <p:pic>
        <p:nvPicPr>
          <p:cNvPr id="31" name="Áudio 30">
            <a:hlinkClick r:id="" action="ppaction://media"/>
            <a:extLst>
              <a:ext uri="{FF2B5EF4-FFF2-40B4-BE49-F238E27FC236}">
                <a16:creationId xmlns:a16="http://schemas.microsoft.com/office/drawing/2014/main" id="{D1B80212-D79D-EC5E-E848-0820735670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0" y="4800600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08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8"/>
    </mc:Choice>
    <mc:Fallback>
      <p:transition spd="slow" advTm="32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4966" y="2116783"/>
            <a:ext cx="2674766" cy="2070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rPr>
              <a:t>Período menor concentração de 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1" y="528356"/>
            <a:ext cx="964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Respondendo às perguntas</a:t>
            </a:r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C7C6526E-CF6B-7B2F-6B2C-7B370608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44" y="3033086"/>
            <a:ext cx="9318674" cy="34692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FC30A1-812F-C267-073A-2C0BD8330A4E}"/>
              </a:ext>
            </a:extLst>
          </p:cNvPr>
          <p:cNvSpPr txBox="1"/>
          <p:nvPr/>
        </p:nvSpPr>
        <p:spPr>
          <a:xfrm>
            <a:off x="3302713" y="1785005"/>
            <a:ext cx="8642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dentificados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 10 períodos de </a:t>
            </a:r>
            <a:r>
              <a:rPr lang="pt-BR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menor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concentração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800" dirty="0"/>
          </a:p>
        </p:txBody>
      </p:sp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8B06587E-980A-13DB-E663-B80D12EBED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414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8"/>
    </mc:Choice>
    <mc:Fallback>
      <p:transition spd="slow" advTm="11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4966" y="2116783"/>
            <a:ext cx="267476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rPr>
              <a:t>Horário maior concentração de 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1" y="528356"/>
            <a:ext cx="964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Respondendo às perguntas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FC30A1-812F-C267-073A-2C0BD8330A4E}"/>
              </a:ext>
            </a:extLst>
          </p:cNvPr>
          <p:cNvSpPr txBox="1"/>
          <p:nvPr/>
        </p:nvSpPr>
        <p:spPr>
          <a:xfrm>
            <a:off x="3302713" y="1785005"/>
            <a:ext cx="8642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medições foram agrupadas por hora para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identificação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horários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maior concentração</a:t>
            </a: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94DF8500-6AAF-F12A-7A64-149FCBE0C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55" y="3007898"/>
            <a:ext cx="7742051" cy="3285101"/>
          </a:xfrm>
          <a:prstGeom prst="rect">
            <a:avLst/>
          </a:prstGeom>
        </p:spPr>
      </p:pic>
      <p:pic>
        <p:nvPicPr>
          <p:cNvPr id="26" name="Áudio 25">
            <a:hlinkClick r:id="" action="ppaction://media"/>
            <a:extLst>
              <a:ext uri="{FF2B5EF4-FFF2-40B4-BE49-F238E27FC236}">
                <a16:creationId xmlns:a16="http://schemas.microsoft.com/office/drawing/2014/main" id="{30ED45B4-3E96-B9C3-4BEC-0E371E908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-206562" y="47794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483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1"/>
    </mc:Choice>
    <mc:Fallback>
      <p:transition spd="slow" advTm="2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34466"/>
            <a:ext cx="12192000" cy="6892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0" y="2775284"/>
            <a:ext cx="12192000" cy="136497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Obrigado!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0" name="Áudio 29">
            <a:hlinkClick r:id="" action="ppaction://media"/>
            <a:extLst>
              <a:ext uri="{FF2B5EF4-FFF2-40B4-BE49-F238E27FC236}">
                <a16:creationId xmlns:a16="http://schemas.microsoft.com/office/drawing/2014/main" id="{112EB5E3-239E-853D-21C1-93AA03217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46304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198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8"/>
    </mc:Choice>
    <mc:Fallback>
      <p:transition spd="slow" advTm="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6352488-A3F4-2EF6-E998-E19F6FA64144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342B5D-2CC5-A517-1E54-1DE972D5EC46}"/>
              </a:ext>
            </a:extLst>
          </p:cNvPr>
          <p:cNvSpPr txBox="1"/>
          <p:nvPr/>
        </p:nvSpPr>
        <p:spPr>
          <a:xfrm>
            <a:off x="3759208" y="1471149"/>
            <a:ext cx="7469946" cy="4810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poluição ambiental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vem causando impactos, nos últimos anos, e </a:t>
            </a:r>
            <a:r>
              <a:rPr lang="pt-BR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dados preocupantes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eles nos levam a refletir sobre o efeito dos mesmos em nossas vidas. O Brasil, que passou por um grande processo de </a:t>
            </a:r>
            <a:r>
              <a:rPr lang="pt-BR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urbanização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tende a sofrer ainda mais com as consequências desses impactos, e em uma cidade como São Paulo essa premissa não seria diferente. Os </a:t>
            </a:r>
            <a:r>
              <a:rPr lang="pt-BR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problemas de saúde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apenas uma pequena parcela dessas consequências.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34466"/>
            <a:ext cx="12192000" cy="14813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347241" y="-10152"/>
            <a:ext cx="7843168" cy="1456987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Introdução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7" name="Áudio 66">
            <a:hlinkClick r:id="" action="ppaction://media"/>
            <a:extLst>
              <a:ext uri="{FF2B5EF4-FFF2-40B4-BE49-F238E27FC236}">
                <a16:creationId xmlns:a16="http://schemas.microsoft.com/office/drawing/2014/main" id="{0D6DF00E-B0AE-895B-3368-88E4A90A1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-275919" y="504808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023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81"/>
    </mc:Choice>
    <mc:Fallback>
      <p:transition spd="slow" advTm="2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6352488-A3F4-2EF6-E998-E19F6FA64144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342B5D-2CC5-A517-1E54-1DE972D5EC46}"/>
              </a:ext>
            </a:extLst>
          </p:cNvPr>
          <p:cNvSpPr txBox="1"/>
          <p:nvPr/>
        </p:nvSpPr>
        <p:spPr>
          <a:xfrm>
            <a:off x="2884279" y="2053883"/>
            <a:ext cx="9219804" cy="3717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Avaliar a poluição atmosférica no estado de São Paulo, no período de 2015 a 2021, e relacioná-la aos efeitos nocivos na saúde da população, com base no índice brasileiro da qualidade do ar definido pelo IEMA (Instituto de Energia e Meio Ambiente).</a:t>
            </a:r>
            <a:endParaRPr lang="pt-BR" sz="3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Base de dados: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https://www.kaggle.com/datasets/samirnunesdasilva/sao-paulo-pollution-data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34466"/>
            <a:ext cx="12192000" cy="14813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347241" y="-10152"/>
            <a:ext cx="7843168" cy="1456987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Premissas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2CA273-CCC6-72C3-D7AF-516B753D1BCC}"/>
              </a:ext>
            </a:extLst>
          </p:cNvPr>
          <p:cNvSpPr txBox="1"/>
          <p:nvPr/>
        </p:nvSpPr>
        <p:spPr>
          <a:xfrm>
            <a:off x="2884279" y="1834048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endParaRPr lang="pt-BR" sz="4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184DE7-72F9-0EDE-33A5-145074B104B7}"/>
              </a:ext>
            </a:extLst>
          </p:cNvPr>
          <p:cNvSpPr txBox="1"/>
          <p:nvPr/>
        </p:nvSpPr>
        <p:spPr>
          <a:xfrm>
            <a:off x="10844911" y="2830286"/>
            <a:ext cx="810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pt-BR" sz="4400" dirty="0"/>
          </a:p>
        </p:txBody>
      </p:sp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F1D35760-2A5B-C104-91A7-B7EDD778D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0" y="476185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263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7"/>
    </mc:Choice>
    <mc:Fallback>
      <p:transition spd="slow" advTm="18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6352488-A3F4-2EF6-E998-E19F6FA64144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342B5D-2CC5-A517-1E54-1DE972D5EC46}"/>
              </a:ext>
            </a:extLst>
          </p:cNvPr>
          <p:cNvSpPr txBox="1"/>
          <p:nvPr/>
        </p:nvSpPr>
        <p:spPr>
          <a:xfrm>
            <a:off x="3143329" y="1838655"/>
            <a:ext cx="8595361" cy="156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Poluente mais crítico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Período do ano com maior concentração de CO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Período do ano com menor concentração de CO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Horário com maior concentração de CO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34466"/>
            <a:ext cx="12192000" cy="14813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347241" y="-10152"/>
            <a:ext cx="7843168" cy="1456987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Objetivos e Metas</a:t>
            </a:r>
          </a:p>
        </p:txBody>
      </p:sp>
      <p:sp>
        <p:nvSpPr>
          <p:cNvPr id="4" name="Título 13">
            <a:extLst>
              <a:ext uri="{FF2B5EF4-FFF2-40B4-BE49-F238E27FC236}">
                <a16:creationId xmlns:a16="http://schemas.microsoft.com/office/drawing/2014/main" id="{C5DC129E-B9E9-4C70-824C-1DAF57D1EF3C}"/>
              </a:ext>
            </a:extLst>
          </p:cNvPr>
          <p:cNvSpPr txBox="1">
            <a:spLocks/>
          </p:cNvSpPr>
          <p:nvPr/>
        </p:nvSpPr>
        <p:spPr>
          <a:xfrm>
            <a:off x="0" y="1860885"/>
            <a:ext cx="2796363" cy="123086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ea typeface="+mn-ea"/>
                <a:cs typeface="+mn-cs"/>
              </a:rPr>
              <a:t>Identificar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1AE62D6-2750-9D96-DEFE-3FB262DEE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390" y="3794559"/>
            <a:ext cx="6935241" cy="3238637"/>
          </a:xfrm>
          <a:prstGeom prst="rect">
            <a:avLst/>
          </a:prstGeom>
        </p:spPr>
      </p:pic>
      <p:pic>
        <p:nvPicPr>
          <p:cNvPr id="44" name="Áudio 43">
            <a:hlinkClick r:id="" action="ppaction://media"/>
            <a:extLst>
              <a:ext uri="{FF2B5EF4-FFF2-40B4-BE49-F238E27FC236}">
                <a16:creationId xmlns:a16="http://schemas.microsoft.com/office/drawing/2014/main" id="{1C5B3BEE-58BA-6B83-AF6D-3EFB496FF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-116254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551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2"/>
    </mc:Choice>
    <mc:Fallback>
      <p:transition spd="slow" advTm="1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6352488-A3F4-2EF6-E998-E19F6FA64144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8342B5D-2CC5-A517-1E54-1DE972D5EC46}"/>
              </a:ext>
            </a:extLst>
          </p:cNvPr>
          <p:cNvSpPr txBox="1"/>
          <p:nvPr/>
        </p:nvSpPr>
        <p:spPr>
          <a:xfrm>
            <a:off x="3132617" y="2259591"/>
            <a:ext cx="92198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 de Dados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800"/>
              </a:spcAft>
            </a:pPr>
            <a:r>
              <a:rPr lang="pt-BR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 tooltip="Protegido pelo Outlook: https://www.kaggle.com/datasets/samirnunesdasilva/sao-paulo-pollution-data. Clique ou toque para seguir o link."/>
              </a:rPr>
              <a:t>https://www.kaggle.com/datasets/samirnunesdasilva/sao-paulo-pollution-data</a:t>
            </a:r>
            <a:endParaRPr lang="pt-BR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Período: 2015 a 2021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milhões de linhas 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87 estações de medição do estado de São Paulo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 poluentes: MP10, O3, NO2, MP2.5, CO, SO2, NO, FMC e PTS.</a:t>
            </a:r>
          </a:p>
          <a:p>
            <a:pPr lvl="1">
              <a:spcAft>
                <a:spcPts val="800"/>
              </a:spcAft>
            </a:pPr>
            <a:endParaRPr lang="pt-BR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800"/>
              </a:spcAft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>
              <a:spcAft>
                <a:spcPts val="800"/>
              </a:spcAft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Origem dos Dados:</a:t>
            </a:r>
          </a:p>
          <a:p>
            <a:pPr marL="0" lvl="1"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 Qualidade do Ar, do Instituto de Energia e Meio Ambiente (IEMA)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34466"/>
            <a:ext cx="12192000" cy="14813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347241" y="-10152"/>
            <a:ext cx="7843168" cy="1456987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Aquisição do Dataset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DE014185-93B4-9ADB-B31C-976687614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-121610" y="48006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922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3"/>
    </mc:Choice>
    <mc:Fallback>
      <p:transition spd="slow" advTm="4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96279" y="2125265"/>
            <a:ext cx="25400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rPr>
              <a:t>Avaliação Primária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0" y="547595"/>
            <a:ext cx="93956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Análise Exploratória dos Dados</a:t>
            </a:r>
          </a:p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922BE8-A49D-3D41-3DEA-74B5838FB45F}"/>
              </a:ext>
            </a:extLst>
          </p:cNvPr>
          <p:cNvSpPr txBox="1"/>
          <p:nvPr/>
        </p:nvSpPr>
        <p:spPr>
          <a:xfrm>
            <a:off x="3869355" y="2057245"/>
            <a:ext cx="8595361" cy="431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cs typeface="Times New Roman" panose="02020603050405020304" pitchFamily="18" charset="0"/>
              </a:rPr>
              <a:t>Identificou-se as </a:t>
            </a:r>
            <a:r>
              <a:rPr lang="pt-BR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colunas</a:t>
            </a:r>
            <a:r>
              <a:rPr lang="pt-BR" dirty="0"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identificação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cada registro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em que foi feita a medição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hora em que foi feita a medição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Estação: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local em que foi feita a medição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código associado à estação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Poluente: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poluente cuja concentração foi medida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valor da concentração do poluente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Unidade: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unidade de concentração utilizada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Tipo: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como foi realizada a medição (automática ou manual)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Áudio 30">
            <a:hlinkClick r:id="" action="ppaction://media"/>
            <a:extLst>
              <a:ext uri="{FF2B5EF4-FFF2-40B4-BE49-F238E27FC236}">
                <a16:creationId xmlns:a16="http://schemas.microsoft.com/office/drawing/2014/main" id="{71913CCC-D0D9-53B7-EF7F-C3DE272E86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0" y="4318976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954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79"/>
    </mc:Choice>
    <mc:Fallback>
      <p:transition spd="slow" advTm="30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96279" y="2125265"/>
            <a:ext cx="25400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Limpeza dos Dados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0" y="547595"/>
            <a:ext cx="939563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Análise Exploratória dos Dados</a:t>
            </a:r>
          </a:p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922BE8-A49D-3D41-3DEA-74B5838FB45F}"/>
              </a:ext>
            </a:extLst>
          </p:cNvPr>
          <p:cNvSpPr txBox="1"/>
          <p:nvPr/>
        </p:nvSpPr>
        <p:spPr>
          <a:xfrm>
            <a:off x="3368842" y="2520529"/>
            <a:ext cx="8182387" cy="335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Identificou-se a necessidade 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exclusão dos poluentes PTS, FMC e NO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 base de dados para correlacionar a tabela do IEMA.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Criação de </a:t>
            </a:r>
            <a:r>
              <a:rPr lang="pt-BR" sz="2800" b="1" dirty="0">
                <a:latin typeface="Arial" panose="020B0604020202020204" pitchFamily="34" charset="0"/>
                <a:cs typeface="Times New Roman" panose="02020603050405020304" pitchFamily="18" charset="0"/>
              </a:rPr>
              <a:t>novo dataframe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considerando apenas os poluentes a serem analisados.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Áudio 20">
            <a:hlinkClick r:id="" action="ppaction://media"/>
            <a:extLst>
              <a:ext uri="{FF2B5EF4-FFF2-40B4-BE49-F238E27FC236}">
                <a16:creationId xmlns:a16="http://schemas.microsoft.com/office/drawing/2014/main" id="{6CB1FF71-F8DF-96A0-C1C7-F81C8747E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-206562" y="488517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158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9"/>
    </mc:Choice>
    <mc:Fallback>
      <p:transition spd="slow" advTm="2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96279" y="2125265"/>
            <a:ext cx="25400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rPr>
              <a:t>Poluente mais crítico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1" y="528356"/>
            <a:ext cx="964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Respondendo às perguntas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AFD3CD-80DB-0F2D-39FF-5E769EC129AB}"/>
              </a:ext>
            </a:extLst>
          </p:cNvPr>
          <p:cNvSpPr txBox="1"/>
          <p:nvPr/>
        </p:nvSpPr>
        <p:spPr>
          <a:xfrm>
            <a:off x="3066560" y="1889747"/>
            <a:ext cx="8855242" cy="1295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 definida a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regra de classificação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considerando a Tabela do IEMA 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isso, foi  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tribuído um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de nocividade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0 a 5 (sendo 0 o menos nocivo e 5 o mais nocivo).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EB66A79-D6DF-7E06-2543-04B51687982E}"/>
              </a:ext>
            </a:extLst>
          </p:cNvPr>
          <p:cNvGrpSpPr/>
          <p:nvPr/>
        </p:nvGrpSpPr>
        <p:grpSpPr>
          <a:xfrm>
            <a:off x="3000443" y="3494911"/>
            <a:ext cx="2975060" cy="2600577"/>
            <a:chOff x="4059585" y="3729067"/>
            <a:chExt cx="2975060" cy="260057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21FA141-B5F3-C62B-3537-595E160CD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9585" y="3729067"/>
              <a:ext cx="2975060" cy="2600577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79B0789-63D2-0EE0-942C-495196DDB0AC}"/>
                </a:ext>
              </a:extLst>
            </p:cNvPr>
            <p:cNvSpPr/>
            <p:nvPr/>
          </p:nvSpPr>
          <p:spPr>
            <a:xfrm>
              <a:off x="4059585" y="5895944"/>
              <a:ext cx="2975060" cy="40161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9B761EA-AB7C-4FDA-2DD8-713AFCC75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583" y="5206487"/>
            <a:ext cx="5818893" cy="1295804"/>
          </a:xfrm>
          <a:prstGeom prst="rect">
            <a:avLst/>
          </a:prstGeom>
        </p:spPr>
      </p:pic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CAFBB5A9-B5AC-9A28-6187-CF2495B57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-21571" y="4761246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174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90"/>
    </mc:Choice>
    <mc:Fallback>
      <p:transition spd="slow" advTm="45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32084" y="2000477"/>
            <a:ext cx="263628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old" panose="020B0802040204020203" pitchFamily="34" charset="0"/>
              </a:rPr>
              <a:t>Período maior concentração de CO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549761" y="528356"/>
            <a:ext cx="964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Respondendo às perguntas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049444E2-B46C-97DC-8E37-9332FD24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080" y="3182567"/>
            <a:ext cx="9340919" cy="333229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28ED245-6271-C9FC-0012-E204D889CC18}"/>
              </a:ext>
            </a:extLst>
          </p:cNvPr>
          <p:cNvSpPr txBox="1"/>
          <p:nvPr/>
        </p:nvSpPr>
        <p:spPr>
          <a:xfrm>
            <a:off x="3302713" y="1785005"/>
            <a:ext cx="86426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 criada uma nova coluna agrupando as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medições </a:t>
            </a:r>
            <a:r>
              <a:rPr lang="pt-BR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mês/ano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</a:p>
          <a:p>
            <a:pPr algn="just"/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identificados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 10 períodos 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maior concentração</a:t>
            </a: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pic>
        <p:nvPicPr>
          <p:cNvPr id="40" name="Áudio 39">
            <a:hlinkClick r:id="" action="ppaction://media"/>
            <a:extLst>
              <a:ext uri="{FF2B5EF4-FFF2-40B4-BE49-F238E27FC236}">
                <a16:creationId xmlns:a16="http://schemas.microsoft.com/office/drawing/2014/main" id="{7A2B61DF-5481-9248-A1F8-49EC3B630E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-63246" y="484288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90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1"/>
    </mc:Choice>
    <mc:Fallback>
      <p:transition spd="slow" advTm="23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1282</Words>
  <Application>Microsoft Office PowerPoint</Application>
  <PresentationFormat>Widescreen</PresentationFormat>
  <Paragraphs>111</Paragraphs>
  <Slides>12</Slides>
  <Notes>11</Notes>
  <HiddenSlides>0</HiddenSlides>
  <MMClips>12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 Bold</vt:lpstr>
      <vt:lpstr>Segoe UI Semibold</vt:lpstr>
      <vt:lpstr>Trebuchet MS</vt:lpstr>
      <vt:lpstr>Tema do Office</vt:lpstr>
      <vt:lpstr>Projeto Aplicado 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Mulheres na força de trabalho</dc:title>
  <dc:creator>Gabriela Ohashi</dc:creator>
  <cp:lastModifiedBy>Gabriela Ohashi</cp:lastModifiedBy>
  <cp:revision>8</cp:revision>
  <dcterms:created xsi:type="dcterms:W3CDTF">2023-05-24T09:40:20Z</dcterms:created>
  <dcterms:modified xsi:type="dcterms:W3CDTF">2023-05-26T23:14:29Z</dcterms:modified>
</cp:coreProperties>
</file>